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6" r:id="rId4"/>
    <p:sldId id="267" r:id="rId5"/>
    <p:sldId id="268" r:id="rId6"/>
    <p:sldId id="270" r:id="rId7"/>
    <p:sldId id="259" r:id="rId8"/>
    <p:sldId id="260" r:id="rId9"/>
    <p:sldId id="265" r:id="rId10"/>
    <p:sldId id="258" r:id="rId11"/>
    <p:sldId id="261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81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85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60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94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040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00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0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18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083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909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C4FE-9F24-48E6-B499-AB70F7B664D7}" type="datetimeFigureOut">
              <a:rPr lang="fa-IR" smtClean="0"/>
              <a:t>19/10/1440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B0B0-9FAE-49B0-AE49-5ABEF91FA9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6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96253" y="1518557"/>
            <a:ext cx="9144000" cy="3820886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 </a:t>
            </a:r>
            <a:r>
              <a:rPr lang="fa-IR" sz="9600" b="1" dirty="0" smtClean="0"/>
              <a:t/>
            </a:r>
            <a:br>
              <a:rPr lang="fa-IR" sz="9600" b="1" dirty="0" smtClean="0"/>
            </a:br>
            <a:r>
              <a:rPr lang="fa-IR" sz="9600" b="1" dirty="0"/>
              <a:t/>
            </a:r>
            <a:br>
              <a:rPr lang="fa-IR" sz="9600" b="1" dirty="0"/>
            </a:br>
            <a:r>
              <a:rPr lang="fa-IR" sz="9600" b="1" dirty="0" smtClean="0"/>
              <a:t/>
            </a:r>
            <a:br>
              <a:rPr lang="fa-IR" sz="9600" b="1" dirty="0" smtClean="0"/>
            </a:br>
            <a:r>
              <a:rPr lang="fa-IR" sz="9600" b="1" dirty="0"/>
              <a:t/>
            </a:r>
            <a:br>
              <a:rPr lang="fa-IR" sz="9600" b="1" dirty="0"/>
            </a:br>
            <a:r>
              <a:rPr lang="fa-IR" sz="9600" b="1" dirty="0" smtClean="0"/>
              <a:t/>
            </a:r>
            <a:br>
              <a:rPr lang="fa-IR" sz="9600" b="1" dirty="0" smtClean="0"/>
            </a:br>
            <a:r>
              <a:rPr lang="fa-IR" sz="9600" b="1" dirty="0" smtClean="0"/>
              <a:t>کامپاند/مستربچ/ادیتیو</a:t>
            </a:r>
            <a:r>
              <a:rPr lang="fa-IR" sz="9600" b="1" dirty="0"/>
              <a:t/>
            </a:r>
            <a:br>
              <a:rPr lang="fa-IR" sz="9600" b="1" dirty="0"/>
            </a:br>
            <a:r>
              <a:rPr lang="fa-IR" sz="7200" b="1" dirty="0" smtClean="0"/>
              <a:t/>
            </a:r>
            <a:br>
              <a:rPr lang="fa-IR" sz="7200" b="1" dirty="0" smtClean="0"/>
            </a:br>
            <a: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Compound/</a:t>
            </a:r>
            <a:r>
              <a:rPr lang="en-US" sz="6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Masterbatch</a:t>
            </a:r>
            <a: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/Additives</a:t>
            </a:r>
            <a:endParaRPr lang="fa-IR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8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u="sng" dirty="0" smtClean="0">
                <a:cs typeface="B Nazanin" panose="00000400000000000000" pitchFamily="2" charset="-78"/>
              </a:rPr>
              <a:t>انواع دستگاه های تولید کامپاند و مستربچ</a:t>
            </a:r>
            <a:endParaRPr lang="fa-IR" sz="4000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21" y="1771490"/>
            <a:ext cx="9138557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u="sng" dirty="0" smtClean="0">
                <a:cs typeface="B Nazanin" panose="00000400000000000000" pitchFamily="2" charset="-78"/>
              </a:rPr>
              <a:t>شماتیک اکسترودر دو مارپیچ و نواحی مختلف آن</a:t>
            </a:r>
            <a:endParaRPr lang="fa-IR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8424"/>
            <a:ext cx="11592390" cy="39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fa-IR" b="1" u="sng" dirty="0" smtClean="0">
                <a:cs typeface="B Nazanin" panose="00000400000000000000" pitchFamily="2" charset="-78"/>
              </a:rPr>
              <a:t>کاربرد های کامپاند و مستربچ</a:t>
            </a:r>
            <a:endParaRPr lang="fa-IR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1" y="1733112"/>
            <a:ext cx="10703858" cy="51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u="sng" dirty="0" smtClean="0">
                <a:cs typeface="B Nazanin" panose="00000400000000000000" pitchFamily="2" charset="-78"/>
              </a:rPr>
              <a:t>فرآیند هایی که کامپاند و مستربچ در آنها استفاده میشود</a:t>
            </a:r>
            <a:endParaRPr lang="fa-IR" sz="3600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7" y="1524000"/>
            <a:ext cx="10644176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51" y="2591307"/>
            <a:ext cx="10515600" cy="10610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9600" b="1" dirty="0" smtClean="0">
                <a:cs typeface="B Nazanin" panose="00000400000000000000" pitchFamily="2" charset="-78"/>
              </a:rPr>
              <a:t>با تشکر از توجه شما</a:t>
            </a:r>
            <a:endParaRPr lang="fa-IR" sz="9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87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فهرست مطالب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تعاری</a:t>
            </a:r>
            <a:r>
              <a:rPr lang="fa-IR" b="1" dirty="0">
                <a:cs typeface="B Nazanin" panose="00000400000000000000" pitchFamily="2" charset="-78"/>
              </a:rPr>
              <a:t>ف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بازار کامپاند و مستربچ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اجزاء تشکیل دهنده کامپاند و مستربچ 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انواع دستگاه های تولید کامپاند و مستربچ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کاربردها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فرآیندها</a:t>
            </a:r>
          </a:p>
          <a:p>
            <a:pPr algn="r" rtl="1"/>
            <a:endParaRPr lang="fa-IR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a-IR" sz="4800" b="1" dirty="0" smtClean="0">
                <a:cs typeface="B Nazanin" panose="00000400000000000000" pitchFamily="2" charset="-78"/>
              </a:rPr>
              <a:t>تعاریف</a:t>
            </a:r>
            <a:endParaRPr lang="fa-IR" sz="48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129" y="1325563"/>
            <a:ext cx="10387693" cy="3113686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sz="3600" b="1" u="sng" dirty="0" smtClean="0">
                <a:cs typeface="B Nazanin" panose="00000400000000000000" pitchFamily="2" charset="-78"/>
              </a:rPr>
              <a:t>مستربچ</a:t>
            </a:r>
          </a:p>
          <a:p>
            <a:pPr algn="r" rtl="1"/>
            <a:r>
              <a:rPr lang="fa-IR" sz="2600" b="1" dirty="0" smtClean="0">
                <a:cs typeface="B Yeka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یک افزودنی</a:t>
            </a:r>
            <a:r>
              <a:rPr lang="en-US" sz="26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است جهت رنگ دادن به یک محصول پلیمری که شامل مخلوطی از یک یا چند نوع پیگمنت در مقادیر بالا و یک</a:t>
            </a:r>
          </a:p>
          <a:p>
            <a:pPr marL="0" indent="0" algn="r" rtl="1">
              <a:buNone/>
            </a:pPr>
            <a:r>
              <a:rPr lang="en-US" sz="2600" b="1" dirty="0">
                <a:cs typeface="B Nazanin" panose="00000400000000000000" pitchFamily="2" charset="-78"/>
              </a:rPr>
              <a:t> </a:t>
            </a:r>
            <a:r>
              <a:rPr lang="en-US" sz="2600" b="1" dirty="0" smtClean="0">
                <a:cs typeface="B Nazanin" panose="00000400000000000000" pitchFamily="2" charset="-78"/>
              </a:rPr>
              <a:t>    </a:t>
            </a:r>
            <a:r>
              <a:rPr lang="fa-IR" sz="2600" b="1" dirty="0" smtClean="0">
                <a:cs typeface="B Nazanin" panose="00000400000000000000" pitchFamily="2" charset="-78"/>
              </a:rPr>
              <a:t>پلیمربه عنوان  حمل کننده به همراه مقداری افزودنی های خاص جهت کنترل خواص </a:t>
            </a:r>
          </a:p>
          <a:p>
            <a:pPr algn="r" rtl="1"/>
            <a:r>
              <a:rPr lang="fa-IR" sz="2600" b="1" dirty="0" smtClean="0">
                <a:cs typeface="B Nazanin" panose="00000400000000000000" pitchFamily="2" charset="-78"/>
              </a:rPr>
              <a:t>معمولا مقدار مصرف آن کم می باشد.(بین 1 تا 3 درصد)</a:t>
            </a:r>
          </a:p>
          <a:p>
            <a:pPr algn="r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600" b="1" u="sng" dirty="0" smtClean="0">
                <a:cs typeface="B Nazanin" panose="00000400000000000000" pitchFamily="2" charset="-78"/>
              </a:rPr>
              <a:t>انواع مستربچ</a:t>
            </a:r>
          </a:p>
          <a:p>
            <a:pPr algn="r" rtl="1"/>
            <a:endParaRPr lang="fa-IR" sz="2600" b="1" u="sng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600" b="1" dirty="0" smtClean="0">
                <a:cs typeface="B Nazanin" panose="00000400000000000000" pitchFamily="2" charset="-78"/>
              </a:rPr>
              <a:t> مستربچ های سفید: پیگمنت اصلی تشکیل دهنده آن دی اکسید تیتانیوم می باشد.</a:t>
            </a:r>
          </a:p>
          <a:p>
            <a:pPr lvl="1" algn="r" rtl="1"/>
            <a:r>
              <a:rPr lang="fa-IR" sz="2600" b="1" dirty="0" smtClean="0">
                <a:cs typeface="B Nazanin" panose="00000400000000000000" pitchFamily="2" charset="-78"/>
              </a:rPr>
              <a:t>مستربچ مشکی: پیگمنت اصلی تشکیل دهنده آن دوده می باشد.</a:t>
            </a:r>
          </a:p>
          <a:p>
            <a:pPr lvl="1" algn="r" rtl="1"/>
            <a:r>
              <a:rPr lang="fa-IR" sz="2600" b="1" dirty="0" smtClean="0">
                <a:cs typeface="B Nazanin" panose="00000400000000000000" pitchFamily="2" charset="-78"/>
              </a:rPr>
              <a:t>مستربچ های رنگی: دارای پیگمنتهای معدنی و آلی رنگی به صورت تکی یا مخلوط می باشد.</a:t>
            </a:r>
          </a:p>
          <a:p>
            <a:pPr lvl="1" algn="r" rtl="1"/>
            <a:endParaRPr lang="fa-IR" sz="2600" b="1" dirty="0">
              <a:cs typeface="B Zar" panose="00000400000000000000" pitchFamily="2" charset="-78"/>
            </a:endParaRPr>
          </a:p>
          <a:p>
            <a:pPr marL="457200" lvl="1" indent="0" algn="r" rtl="1">
              <a:buNone/>
            </a:pPr>
            <a:endParaRPr lang="fa-IR" sz="2800" dirty="0">
              <a:cs typeface="B Za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044" y="4702983"/>
            <a:ext cx="1032077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•</a:t>
            </a:r>
            <a:r>
              <a:rPr lang="fa-IR" sz="3600" b="1" dirty="0" smtClean="0">
                <a:cs typeface="B Nazanin" panose="00000400000000000000" pitchFamily="2" charset="-78"/>
              </a:rPr>
              <a:t> </a:t>
            </a:r>
            <a:r>
              <a:rPr lang="fa-IR" sz="2800" b="1" u="sng" dirty="0" smtClean="0">
                <a:cs typeface="B Nazanin" panose="00000400000000000000" pitchFamily="2" charset="-78"/>
              </a:rPr>
              <a:t>مصارف مستربچ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• تزریق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• بسته بندی (فیلم/شیت/...)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• لوله 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• نساجی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6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93" y="1048872"/>
            <a:ext cx="10515600" cy="5427288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sz="3600" b="1" u="sng" dirty="0" smtClean="0">
                <a:cs typeface="B Nazanin" panose="00000400000000000000" pitchFamily="2" charset="-78"/>
              </a:rPr>
              <a:t>کامپاند</a:t>
            </a:r>
            <a:endParaRPr lang="en-US" sz="3600" b="1" u="sng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600" b="1" u="sng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از آنجاییکه بسیاری از پلیمرها درحالت خام ممکن است خواص نهایی مورد انتظار یک محصول را برآورده نکنند و همچنین</a:t>
            </a: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  سنتز و تولید پلیمرهای جدید هزینه های بسیار بالایی دارند بحث کامپاند و کامپاندینگ بسیار اهمیت پیدا می کند.</a:t>
            </a:r>
          </a:p>
          <a:p>
            <a:pPr marL="0" indent="0" algn="just" rtl="1">
              <a:buNone/>
            </a:pPr>
            <a:endParaRPr lang="fa-IR" sz="33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بنابراین کامپاند مخلوطی از یک یا چند نوع پلیمر می باشد که بسته به کاربرد نهایی ممکن است دارای فیلر،</a:t>
            </a: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 افزودنی خاص و مستربچ (اصطلاحا محصولات خودرنگ) باشد.</a:t>
            </a:r>
          </a:p>
          <a:p>
            <a:pPr marL="0" indent="0" algn="just" rtl="1">
              <a:buNone/>
            </a:pPr>
            <a:endParaRPr lang="fa-IR" sz="33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تفاوت مهم کامپاند و مستربچ در مقدار مصرف آنهاست بطوریکه کامپاند به نحوی تولید میشود که مصرف کننده قادر</a:t>
            </a:r>
          </a:p>
          <a:p>
            <a:pPr marL="0" indent="0" algn="just" rtl="1"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 است آنرا به صورت محصول نهایی مصرف کند ولی مستربچ به مقدار کم و جهت افزودن خواص به محصول استفاده میگردد.</a:t>
            </a:r>
          </a:p>
          <a:p>
            <a:pPr marL="0" indent="0" algn="just" rtl="1">
              <a:buNone/>
            </a:pPr>
            <a:endParaRPr lang="fa-IR" sz="33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600" b="1" u="sng" dirty="0" smtClean="0">
                <a:cs typeface="B Nazanin" panose="00000400000000000000" pitchFamily="2" charset="-78"/>
              </a:rPr>
              <a:t>مهمترین موارد مصرف کامپاند</a:t>
            </a:r>
          </a:p>
          <a:p>
            <a:pPr marL="0" indent="0" algn="just" rtl="1">
              <a:buNone/>
            </a:pPr>
            <a:endParaRPr lang="fa-IR" sz="29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900" b="1" dirty="0">
                <a:cs typeface="B Nazanin" panose="00000400000000000000" pitchFamily="2" charset="-78"/>
              </a:rPr>
              <a:t> </a:t>
            </a:r>
            <a:r>
              <a:rPr lang="fa-IR" sz="2900" b="1" dirty="0" smtClean="0">
                <a:cs typeface="B Nazanin" panose="00000400000000000000" pitchFamily="2" charset="-78"/>
              </a:rPr>
              <a:t>    • خودرو سازی </a:t>
            </a:r>
            <a:r>
              <a:rPr lang="fa-IR" sz="3300" b="1" dirty="0" smtClean="0">
                <a:cs typeface="B Nazanin" panose="00000400000000000000" pitchFamily="2" charset="-78"/>
              </a:rPr>
              <a:t>(</a:t>
            </a:r>
            <a:r>
              <a:rPr lang="en-US" sz="2900" b="1" dirty="0" smtClean="0">
                <a:cs typeface="B Nazanin" panose="00000400000000000000" pitchFamily="2" charset="-78"/>
              </a:rPr>
              <a:t>PP+EPDM</a:t>
            </a:r>
            <a:r>
              <a:rPr lang="fa-IR" sz="2900" b="1" dirty="0" smtClean="0">
                <a:cs typeface="B Nazanin" panose="00000400000000000000" pitchFamily="2" charset="-78"/>
              </a:rPr>
              <a:t> </a:t>
            </a:r>
            <a:r>
              <a:rPr lang="en-US" sz="2900" b="1" dirty="0" err="1" smtClean="0">
                <a:cs typeface="B Nazanin" panose="00000400000000000000" pitchFamily="2" charset="-78"/>
              </a:rPr>
              <a:t>PP+Talc</a:t>
            </a:r>
            <a:r>
              <a:rPr lang="en-US" sz="2900" b="1" dirty="0" smtClean="0">
                <a:cs typeface="B Nazanin" panose="00000400000000000000" pitchFamily="2" charset="-78"/>
              </a:rPr>
              <a:t> / PP+ GF / PA+GF /</a:t>
            </a:r>
            <a:r>
              <a:rPr lang="fa-IR" sz="2900" b="1" dirty="0" smtClean="0">
                <a:cs typeface="B Nazanin" panose="00000400000000000000" pitchFamily="2" charset="-78"/>
              </a:rPr>
              <a:t> </a:t>
            </a:r>
            <a:r>
              <a:rPr lang="en-US" sz="2900" b="1" dirty="0" smtClean="0">
                <a:cs typeface="B Nazanin" panose="00000400000000000000" pitchFamily="2" charset="-78"/>
              </a:rPr>
              <a:t>High Impact PA /</a:t>
            </a:r>
            <a:r>
              <a:rPr lang="fa-IR" sz="3300" b="1" dirty="0" smtClean="0">
                <a:cs typeface="B Nazanin" panose="00000400000000000000" pitchFamily="2" charset="-78"/>
              </a:rPr>
              <a:t>)</a:t>
            </a:r>
          </a:p>
          <a:p>
            <a:pPr marL="0" indent="0" algn="just" rtl="1">
              <a:buNone/>
            </a:pPr>
            <a:r>
              <a:rPr lang="fa-IR" sz="2900" b="1" dirty="0">
                <a:cs typeface="B Nazanin" panose="00000400000000000000" pitchFamily="2" charset="-78"/>
              </a:rPr>
              <a:t> </a:t>
            </a:r>
            <a:r>
              <a:rPr lang="fa-IR" sz="2900" b="1" dirty="0" smtClean="0">
                <a:cs typeface="B Nazanin" panose="00000400000000000000" pitchFamily="2" charset="-78"/>
              </a:rPr>
              <a:t>    •  صنعت کابل (</a:t>
            </a:r>
            <a:r>
              <a:rPr lang="en-US" sz="2900" b="1" dirty="0" smtClean="0">
                <a:cs typeface="B Nazanin" panose="00000400000000000000" pitchFamily="2" charset="-78"/>
              </a:rPr>
              <a:t>PEX</a:t>
            </a:r>
            <a:r>
              <a:rPr lang="fa-IR" sz="2900" b="1" dirty="0" smtClean="0">
                <a:cs typeface="B Nazanin" panose="00000400000000000000" pitchFamily="2" charset="-78"/>
              </a:rPr>
              <a:t>)</a:t>
            </a:r>
            <a:r>
              <a:rPr lang="en-US" sz="2900" b="1" dirty="0" smtClean="0">
                <a:cs typeface="B Nazanin" panose="00000400000000000000" pitchFamily="2" charset="-78"/>
              </a:rPr>
              <a:t>.</a:t>
            </a:r>
            <a:endParaRPr lang="fa-IR" sz="29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900" b="1" dirty="0">
                <a:cs typeface="B Nazanin" panose="00000400000000000000" pitchFamily="2" charset="-78"/>
              </a:rPr>
              <a:t> </a:t>
            </a:r>
            <a:r>
              <a:rPr lang="fa-IR" sz="2900" b="1" dirty="0" smtClean="0">
                <a:cs typeface="B Nazanin" panose="00000400000000000000" pitchFamily="2" charset="-78"/>
              </a:rPr>
              <a:t>    • تولید پروفیل و ورق ( </a:t>
            </a:r>
            <a:r>
              <a:rPr lang="en-US" sz="2900" b="1" dirty="0" smtClean="0">
                <a:cs typeface="B Nazanin" panose="00000400000000000000" pitchFamily="2" charset="-78"/>
              </a:rPr>
              <a:t>PVC</a:t>
            </a:r>
            <a:r>
              <a:rPr lang="fa-IR" sz="2900" b="1" dirty="0" smtClean="0">
                <a:cs typeface="B Nazanin" panose="00000400000000000000" pitchFamily="2" charset="-78"/>
              </a:rPr>
              <a:t> </a:t>
            </a:r>
            <a:r>
              <a:rPr lang="en-US" sz="2900" b="1" dirty="0" smtClean="0">
                <a:cs typeface="B Nazanin" panose="00000400000000000000" pitchFamily="2" charset="-78"/>
              </a:rPr>
              <a:t>/</a:t>
            </a:r>
            <a:r>
              <a:rPr lang="fa-IR" sz="2900" b="1" dirty="0" smtClean="0">
                <a:cs typeface="B Nazanin" panose="00000400000000000000" pitchFamily="2" charset="-78"/>
              </a:rPr>
              <a:t>ورقهای </a:t>
            </a:r>
            <a:r>
              <a:rPr lang="en-US" sz="2900" b="1" dirty="0" smtClean="0">
                <a:cs typeface="B Nazanin" panose="00000400000000000000" pitchFamily="2" charset="-78"/>
              </a:rPr>
              <a:t>ABS</a:t>
            </a:r>
            <a:r>
              <a:rPr lang="fa-IR" sz="2900" b="1" dirty="0" smtClean="0">
                <a:cs typeface="B Nazanin" panose="00000400000000000000" pitchFamily="2" charset="-78"/>
              </a:rPr>
              <a:t> یخچال)</a:t>
            </a:r>
          </a:p>
          <a:p>
            <a:pPr marL="0" indent="0" algn="just" rtl="1">
              <a:buNone/>
            </a:pPr>
            <a:r>
              <a:rPr lang="fa-IR" sz="2900" b="1" dirty="0">
                <a:cs typeface="B Nazanin" panose="00000400000000000000" pitchFamily="2" charset="-78"/>
              </a:rPr>
              <a:t> </a:t>
            </a:r>
            <a:r>
              <a:rPr lang="fa-IR" sz="2900" b="1" dirty="0" smtClean="0">
                <a:cs typeface="B Nazanin" panose="00000400000000000000" pitchFamily="2" charset="-78"/>
              </a:rPr>
              <a:t>    • ظروف یکبار مصرف ( تولید ظروف دارای رنگ یکسان)</a:t>
            </a:r>
          </a:p>
          <a:p>
            <a:pPr marL="0" indent="0" algn="just" rtl="1">
              <a:buNone/>
            </a:pPr>
            <a:endParaRPr lang="fa-IR" sz="29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400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sz="3600" dirty="0">
              <a:cs typeface="B Zar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05150"/>
            <a:ext cx="10515600" cy="943722"/>
          </a:xfrm>
        </p:spPr>
        <p:txBody>
          <a:bodyPr/>
          <a:lstStyle/>
          <a:p>
            <a:pPr algn="ctr"/>
            <a:r>
              <a:rPr lang="fa-IR" sz="4800" b="1" dirty="0" smtClean="0">
                <a:cs typeface="B Nazanin" panose="00000400000000000000" pitchFamily="2" charset="-78"/>
              </a:rPr>
              <a:t>تعاریف</a:t>
            </a:r>
            <a:endParaRPr lang="fa-IR" sz="4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3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93" y="1208898"/>
            <a:ext cx="10515600" cy="540727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u="sng" dirty="0" smtClean="0">
                <a:cs typeface="B Nazanin" panose="00000400000000000000" pitchFamily="2" charset="-78"/>
              </a:rPr>
              <a:t>افزودنی ها</a:t>
            </a:r>
            <a:endParaRPr lang="en-US" sz="3600" b="1" u="sng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600" b="1" u="sng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با توجه به گسترش محصولات پلیمری با کاربردهای خاص در بسیاری از کاربردها، پلیمرهای خام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موجود در بازار نیاز مشتری را بر آورده نمی کنند و در مواردی مشتری خواصی را از محصول انتظار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دارد که فقط با افزودن مواد شیمیایی مشخص می توان به آن دست پیدا کرد.</a:t>
            </a:r>
          </a:p>
          <a:p>
            <a:pPr marL="0" indent="0" algn="just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4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بنابراین محصولات پلیمری به نام ادیتیوها در چند سال گذشته رشد و گسترش یافته اند که بسته به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نوع کاربرد نهایی، انواع ادیتیوها تولید میگردد. ادیتیوها همانطور که از نامشان پیداست همانند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مستربچ و بر خلاف کامپاندها به مقدار کم استفاده می شوند و در نهایت خواص مورد نظر مصرف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کننده را برآورده می کنند. 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65176"/>
            <a:ext cx="10515600" cy="943722"/>
          </a:xfrm>
        </p:spPr>
        <p:txBody>
          <a:bodyPr/>
          <a:lstStyle/>
          <a:p>
            <a:pPr algn="ctr"/>
            <a:r>
              <a:rPr lang="fa-IR" sz="4800" b="1" dirty="0" smtClean="0">
                <a:cs typeface="B Nazanin" panose="00000400000000000000" pitchFamily="2" charset="-78"/>
              </a:rPr>
              <a:t>تعاریف</a:t>
            </a:r>
            <a:endParaRPr lang="fa-IR" sz="4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0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56052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u="sng" dirty="0" smtClean="0">
                <a:cs typeface="B Nazanin" panose="00000400000000000000" pitchFamily="2" charset="-78"/>
              </a:rPr>
              <a:t>انواع ادیتیوها</a:t>
            </a:r>
          </a:p>
          <a:p>
            <a:pPr marL="0" indent="0" algn="r" rtl="1">
              <a:buNone/>
            </a:pPr>
            <a:endParaRPr lang="fa-IR" sz="3600" b="1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لیز کننده</a:t>
            </a:r>
            <a:r>
              <a:rPr lang="en-US" sz="2000" b="1" dirty="0" smtClean="0">
                <a:cs typeface="B Nazanin" panose="00000400000000000000" pitchFamily="2" charset="-78"/>
              </a:rPr>
              <a:t>:</a:t>
            </a:r>
            <a:r>
              <a:rPr lang="fa-IR" sz="2000" b="1" dirty="0" smtClean="0">
                <a:cs typeface="B Nazanin" panose="00000400000000000000" pitchFamily="2" charset="-78"/>
              </a:rPr>
              <a:t>(</a:t>
            </a:r>
            <a:r>
              <a:rPr lang="en-US" sz="2000" b="1" dirty="0" smtClean="0">
                <a:cs typeface="B Nazanin" panose="00000400000000000000" pitchFamily="2" charset="-78"/>
              </a:rPr>
              <a:t>Slip Agent</a:t>
            </a:r>
            <a:r>
              <a:rPr lang="fa-IR" sz="2000" b="1" dirty="0" smtClean="0">
                <a:cs typeface="B Nazanin" panose="00000400000000000000" pitchFamily="2" charset="-78"/>
              </a:rPr>
              <a:t>) : صنعت بسته بندی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آنتی بلاک (</a:t>
            </a:r>
            <a:r>
              <a:rPr lang="en-US" sz="2000" b="1" dirty="0" err="1" smtClean="0">
                <a:cs typeface="B Nazanin" panose="00000400000000000000" pitchFamily="2" charset="-78"/>
              </a:rPr>
              <a:t>AntibBlock</a:t>
            </a:r>
            <a:r>
              <a:rPr lang="fa-IR" sz="2000" b="1" dirty="0" smtClean="0">
                <a:cs typeface="B Nazanin" panose="00000400000000000000" pitchFamily="2" charset="-78"/>
              </a:rPr>
              <a:t>) : صنعت بسته بندی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آنتی اکسیدانت</a:t>
            </a:r>
            <a:r>
              <a:rPr lang="en-US" sz="2000" b="1" dirty="0" smtClean="0">
                <a:cs typeface="B Nazanin" panose="00000400000000000000" pitchFamily="2" charset="-78"/>
              </a:rPr>
              <a:t>(Anti Oxidant)</a:t>
            </a:r>
            <a:r>
              <a:rPr lang="fa-IR" sz="2000" b="1" dirty="0" smtClean="0">
                <a:cs typeface="B Nazanin" panose="00000400000000000000" pitchFamily="2" charset="-78"/>
              </a:rPr>
              <a:t> : ورق های ژئوممبرین، تولید مستربچ و ...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آنتی یو وی (</a:t>
            </a:r>
            <a:r>
              <a:rPr lang="en-US" sz="2000" b="1" dirty="0" smtClean="0">
                <a:cs typeface="B Nazanin" panose="00000400000000000000" pitchFamily="2" charset="-78"/>
              </a:rPr>
              <a:t>Anti UV</a:t>
            </a:r>
            <a:r>
              <a:rPr lang="fa-IR" sz="2000" b="1" dirty="0" smtClean="0">
                <a:cs typeface="B Nazanin" panose="00000400000000000000" pitchFamily="2" charset="-78"/>
              </a:rPr>
              <a:t>) : نایلون های عریض گلخانه ای، قطعات بیرونی خودرو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رطوبت گیر: صنعت بسته بندی، تزریق و ...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آنتی استاتیک (جلوگیری از الکتریسیته ساکن):  صنعت بسته بندی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ضد شعله (</a:t>
            </a:r>
            <a:r>
              <a:rPr lang="en-US" sz="2000" b="1" dirty="0" smtClean="0">
                <a:cs typeface="B Nazanin" panose="00000400000000000000" pitchFamily="2" charset="-78"/>
              </a:rPr>
              <a:t>Flame Retardant</a:t>
            </a:r>
            <a:r>
              <a:rPr lang="fa-IR" sz="2000" b="1" dirty="0" smtClean="0">
                <a:cs typeface="B Nazanin" panose="00000400000000000000" pitchFamily="2" charset="-78"/>
              </a:rPr>
              <a:t>): فوم های ساختمانی، لوله، قطعات برقی و الکترونیکی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ضد خراش (</a:t>
            </a:r>
            <a:r>
              <a:rPr lang="en-US" sz="2000" b="1" dirty="0" smtClean="0">
                <a:cs typeface="B Nazanin" panose="00000400000000000000" pitchFamily="2" charset="-78"/>
              </a:rPr>
              <a:t>Anti Scratch</a:t>
            </a:r>
            <a:r>
              <a:rPr lang="fa-IR" sz="2000" b="1" dirty="0" smtClean="0">
                <a:cs typeface="B Nazanin" panose="00000400000000000000" pitchFamily="2" charset="-78"/>
              </a:rPr>
              <a:t>): خودرو سازی (داشبورد)</a:t>
            </a: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  کمک فرآیند (</a:t>
            </a:r>
            <a:r>
              <a:rPr lang="en-US" sz="2000" b="1" dirty="0" smtClean="0">
                <a:cs typeface="B Nazanin" panose="00000400000000000000" pitchFamily="2" charset="-78"/>
              </a:rPr>
              <a:t>Processing Aid</a:t>
            </a:r>
            <a:r>
              <a:rPr lang="fa-IR" sz="2000" b="1" dirty="0" smtClean="0">
                <a:cs typeface="B Nazanin" panose="00000400000000000000" pitchFamily="2" charset="-78"/>
              </a:rPr>
              <a:t>): بسته بندی، تزریق، </a:t>
            </a:r>
            <a:r>
              <a:rPr lang="en-US" sz="2000" b="1" dirty="0" smtClean="0">
                <a:cs typeface="B Nazanin" panose="00000400000000000000" pitchFamily="2" charset="-78"/>
              </a:rPr>
              <a:t>PVC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000" b="1" dirty="0" smtClean="0">
                <a:cs typeface="B Nazanin" panose="00000400000000000000" pitchFamily="2" charset="-78"/>
              </a:rPr>
              <a:t> عامل فوم زا (</a:t>
            </a:r>
            <a:r>
              <a:rPr lang="en-US" sz="2000" b="1" dirty="0" smtClean="0">
                <a:cs typeface="B Nazanin" panose="00000400000000000000" pitchFamily="2" charset="-78"/>
              </a:rPr>
              <a:t>Foaming Agent</a:t>
            </a:r>
            <a:r>
              <a:rPr lang="fa-IR" sz="2000" b="1" dirty="0" smtClean="0">
                <a:cs typeface="B Nazanin" panose="00000400000000000000" pitchFamily="2" charset="-78"/>
              </a:rPr>
              <a:t>): چرم مصنوعی از </a:t>
            </a:r>
            <a:r>
              <a:rPr lang="en-US" sz="2000" b="1" dirty="0" smtClean="0">
                <a:cs typeface="B Nazanin" panose="00000400000000000000" pitchFamily="2" charset="-78"/>
              </a:rPr>
              <a:t>PVC</a:t>
            </a:r>
          </a:p>
          <a:p>
            <a:pPr lvl="1" algn="r" rtl="1"/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943722"/>
          </a:xfrm>
        </p:spPr>
        <p:txBody>
          <a:bodyPr/>
          <a:lstStyle/>
          <a:p>
            <a:pPr algn="ctr"/>
            <a:r>
              <a:rPr lang="fa-IR" sz="4800" b="1" dirty="0" smtClean="0">
                <a:cs typeface="B Nazanin" panose="00000400000000000000" pitchFamily="2" charset="-78"/>
              </a:rPr>
              <a:t>تعاریف</a:t>
            </a:r>
            <a:endParaRPr lang="fa-IR" sz="4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09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u="sng" dirty="0" smtClean="0">
                <a:cs typeface="B Nazanin" panose="00000400000000000000" pitchFamily="2" charset="-78"/>
              </a:rPr>
              <a:t>بازار کامپاند و مستربچ در اروپا 2003</a:t>
            </a:r>
            <a:endParaRPr lang="fa-IR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7" y="1840516"/>
            <a:ext cx="10623916" cy="49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50" y="324863"/>
            <a:ext cx="10022701" cy="116675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بازار مصرفی کامپاندهای فیلر دار</a:t>
            </a:r>
            <a:r>
              <a:rPr lang="fa-IR" sz="4000" b="1" dirty="0" smtClean="0">
                <a:cs typeface="B Zar" panose="00000400000000000000" pitchFamily="2" charset="-78"/>
              </a:rPr>
              <a:t/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u="sng" dirty="0" smtClean="0">
                <a:cs typeface="B Nazanin" panose="00000400000000000000" pitchFamily="2" charset="-78"/>
              </a:rPr>
              <a:t> در اروپا 1999</a:t>
            </a:r>
            <a:r>
              <a:rPr lang="en-US" sz="4000" b="1" u="sng" dirty="0" smtClean="0">
                <a:cs typeface="B Nazanin" panose="00000400000000000000" pitchFamily="2" charset="-78"/>
              </a:rPr>
              <a:t>    </a:t>
            </a:r>
            <a:endParaRPr lang="fa-IR" sz="4000" b="1" u="sng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64" y="1877142"/>
            <a:ext cx="9431271" cy="48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u="sng" dirty="0" smtClean="0">
                <a:cs typeface="B Nazanin" panose="00000400000000000000" pitchFamily="2" charset="-78"/>
              </a:rPr>
              <a:t>اجزاء تشکیل دهنده کامپاند و مستربچ</a:t>
            </a:r>
            <a:endParaRPr lang="fa-IR" sz="4000" b="1" u="sng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29" y="1565118"/>
            <a:ext cx="9252056" cy="912467"/>
          </a:xfrm>
        </p:spPr>
        <p:txBody>
          <a:bodyPr>
            <a:normAutofit fontScale="700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3100" b="1" u="sng" dirty="0" smtClean="0">
                <a:cs typeface="B Nazanin" panose="00000400000000000000" pitchFamily="2" charset="-78"/>
              </a:rPr>
              <a:t>پایه اصلی یا اصطلاحاً رزین حمل کننده (</a:t>
            </a:r>
            <a:r>
              <a:rPr lang="en-US" sz="3100" b="1" u="sng" dirty="0" smtClean="0">
                <a:cs typeface="B Nazanin" panose="00000400000000000000" pitchFamily="2" charset="-78"/>
              </a:rPr>
              <a:t>carrier</a:t>
            </a:r>
            <a:r>
              <a:rPr lang="fa-IR" sz="3100" b="1" u="sng" dirty="0" smtClean="0">
                <a:cs typeface="B Nazanin" panose="00000400000000000000" pitchFamily="2" charset="-78"/>
              </a:rPr>
              <a:t>)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900" b="1" dirty="0" smtClean="0">
                <a:cs typeface="B Nazanin" panose="00000400000000000000" pitchFamily="2" charset="-78"/>
              </a:rPr>
              <a:t>بسته به کاربرد میتواند: </a:t>
            </a:r>
            <a:r>
              <a:rPr lang="en-US" sz="2900" b="1" dirty="0" smtClean="0">
                <a:cs typeface="B Nazanin" panose="00000400000000000000" pitchFamily="2" charset="-78"/>
              </a:rPr>
              <a:t>PE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PP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PS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PC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ABS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PET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EVA</a:t>
            </a:r>
            <a:r>
              <a:rPr lang="fa-IR" sz="2900" b="1" dirty="0" smtClean="0">
                <a:cs typeface="B Nazanin" panose="00000400000000000000" pitchFamily="2" charset="-78"/>
              </a:rPr>
              <a:t>، </a:t>
            </a:r>
            <a:r>
              <a:rPr lang="en-US" sz="2900" b="1" dirty="0" smtClean="0">
                <a:cs typeface="B Nazanin" panose="00000400000000000000" pitchFamily="2" charset="-78"/>
              </a:rPr>
              <a:t>TPE</a:t>
            </a:r>
            <a:r>
              <a:rPr lang="fa-IR" sz="2900" b="1" dirty="0" smtClean="0">
                <a:cs typeface="B Nazanin" panose="00000400000000000000" pitchFamily="2" charset="-78"/>
              </a:rPr>
              <a:t> و ... باشند.</a:t>
            </a:r>
          </a:p>
          <a:p>
            <a:pPr marL="457200" lvl="1" indent="0" algn="r" rtl="1">
              <a:buNone/>
            </a:pP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747" y="2678905"/>
            <a:ext cx="8147638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. </a:t>
            </a:r>
            <a:r>
              <a:rPr lang="fa-IR" sz="2200" b="1" u="sng" dirty="0" smtClean="0">
                <a:cs typeface="B Nazanin" panose="00000400000000000000" pitchFamily="2" charset="-78"/>
              </a:rPr>
              <a:t>پیگمنت یا فیلر</a:t>
            </a:r>
          </a:p>
          <a:p>
            <a:pPr algn="r" rtl="1"/>
            <a:endParaRPr lang="fa-IR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 پیگمنتها: تیتان، پیگمنهای رنگی آلی و معدنی</a:t>
            </a:r>
            <a:r>
              <a:rPr lang="en-US" sz="2000" b="1" dirty="0" smtClean="0">
                <a:cs typeface="B Nazanin" panose="00000400000000000000" pitchFamily="2" charset="-78"/>
              </a:rPr>
              <a:t>,</a:t>
            </a:r>
            <a:r>
              <a:rPr lang="fa-IR" sz="2000" b="1" dirty="0" smtClean="0">
                <a:cs typeface="B Nazanin" panose="00000400000000000000" pitchFamily="2" charset="-78"/>
              </a:rPr>
              <a:t> دوده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 فیلرها: فیلرهای تقویت کننده شامل الیاف شیشه، تالک، میکا، باریت، ولاستنیت و ...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 فیلر معدنی پرکننده (ارزان کننده) : کربنات کلسیم </a:t>
            </a:r>
            <a:r>
              <a:rPr lang="en-US" sz="2000" b="1" dirty="0" err="1" smtClean="0">
                <a:cs typeface="B Nazanin" panose="00000400000000000000" pitchFamily="2" charset="-78"/>
              </a:rPr>
              <a:t>caco</a:t>
            </a:r>
            <a:r>
              <a:rPr lang="en-US" sz="2000" b="1" dirty="0" smtClean="0">
                <a:cs typeface="B Nazanin" panose="00000400000000000000" pitchFamily="2" charset="-78"/>
              </a:rPr>
              <a:t>₃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974" y="4611231"/>
            <a:ext cx="9928411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a-IR" sz="2000" b="1" dirty="0" smtClean="0">
                <a:cs typeface="B Nazanin" panose="00000400000000000000" pitchFamily="2" charset="-78"/>
              </a:rPr>
              <a:t>. </a:t>
            </a:r>
            <a:r>
              <a:rPr lang="fa-IR" sz="2200" b="1" u="sng" dirty="0" smtClean="0">
                <a:cs typeface="B Nazanin" panose="00000400000000000000" pitchFamily="2" charset="-78"/>
              </a:rPr>
              <a:t>افزودنی ها (بسته به نوع کاربرد از یک یا چند عدد از موارد ذیل استفاده میگردد)</a:t>
            </a:r>
          </a:p>
          <a:p>
            <a:pPr algn="r" rtl="1"/>
            <a:endParaRPr lang="fa-IR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• واکس به عنوان عامل پخش کننده یا مرطوب کننده فیلر یا پیگمنت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 روان کننده های فرآیند: استأرات کلسیم، استأرات روی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 آنتی اکسیدانت ها و آنتی </a:t>
            </a:r>
            <a:r>
              <a:rPr lang="en-US" sz="2000" b="1" dirty="0" smtClean="0">
                <a:cs typeface="B Nazanin" panose="00000400000000000000" pitchFamily="2" charset="-78"/>
              </a:rPr>
              <a:t>UV </a:t>
            </a:r>
            <a:r>
              <a:rPr lang="fa-IR" sz="2000" b="1" dirty="0" smtClean="0">
                <a:cs typeface="B Nazanin" panose="00000400000000000000" pitchFamily="2" charset="-78"/>
              </a:rPr>
              <a:t> ها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   •نرم کننده ها: </a:t>
            </a:r>
            <a:r>
              <a:rPr lang="en-US" sz="2000" b="1" dirty="0" smtClean="0">
                <a:cs typeface="B Nazanin" panose="00000400000000000000" pitchFamily="2" charset="-78"/>
              </a:rPr>
              <a:t>POE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en-US" sz="2000" b="1" dirty="0" smtClean="0">
                <a:cs typeface="B Nazanin" panose="00000400000000000000" pitchFamily="2" charset="-78"/>
              </a:rPr>
              <a:t>TPE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en-US" sz="2000" b="1" dirty="0" smtClean="0">
                <a:cs typeface="B Nazanin" panose="00000400000000000000" pitchFamily="2" charset="-78"/>
              </a:rPr>
              <a:t>TPV</a:t>
            </a:r>
            <a:r>
              <a:rPr lang="fa-IR" sz="2000" b="1" dirty="0" smtClean="0">
                <a:cs typeface="B Nazanin" panose="00000400000000000000" pitchFamily="2" charset="-78"/>
              </a:rPr>
              <a:t> و ...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021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770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Arabic Typesetting</vt:lpstr>
      <vt:lpstr>Arial</vt:lpstr>
      <vt:lpstr>B Nazanin</vt:lpstr>
      <vt:lpstr>B Yekan</vt:lpstr>
      <vt:lpstr>B Zar</vt:lpstr>
      <vt:lpstr>Calibri</vt:lpstr>
      <vt:lpstr>Calibri Light</vt:lpstr>
      <vt:lpstr>Times New Roman</vt:lpstr>
      <vt:lpstr>Office Theme</vt:lpstr>
      <vt:lpstr>       کامپاند/مستربچ/ادیتیو  Compound/Masterbatch/Additives</vt:lpstr>
      <vt:lpstr>فهرست مطالب</vt:lpstr>
      <vt:lpstr>تعاریف</vt:lpstr>
      <vt:lpstr>تعاریف</vt:lpstr>
      <vt:lpstr>تعاریف</vt:lpstr>
      <vt:lpstr>تعاریف</vt:lpstr>
      <vt:lpstr>بازار کامپاند و مستربچ در اروپا 2003</vt:lpstr>
      <vt:lpstr>بازار مصرفی کامپاندهای فیلر دار  در اروپا 1999    </vt:lpstr>
      <vt:lpstr>اجزاء تشکیل دهنده کامپاند و مستربچ</vt:lpstr>
      <vt:lpstr>انواع دستگاه های تولید کامپاند و مستربچ</vt:lpstr>
      <vt:lpstr>شماتیک اکسترودر دو مارپیچ و نواحی مختلف آن</vt:lpstr>
      <vt:lpstr>کاربرد های کامپاند و مستربچ</vt:lpstr>
      <vt:lpstr>فرآیند هایی که کامپاند و مستربچ در آنها استفاده میشود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 Compounding &amp; Masterbach</dc:title>
  <dc:creator>ahmad abar</dc:creator>
  <cp:lastModifiedBy>a</cp:lastModifiedBy>
  <cp:revision>57</cp:revision>
  <dcterms:created xsi:type="dcterms:W3CDTF">2019-06-18T20:43:00Z</dcterms:created>
  <dcterms:modified xsi:type="dcterms:W3CDTF">2019-06-22T11:49:05Z</dcterms:modified>
</cp:coreProperties>
</file>