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84" r:id="rId3"/>
    <p:sldId id="281" r:id="rId4"/>
    <p:sldId id="260" r:id="rId5"/>
    <p:sldId id="261" r:id="rId6"/>
    <p:sldId id="259" r:id="rId7"/>
    <p:sldId id="262" r:id="rId8"/>
    <p:sldId id="263" r:id="rId9"/>
    <p:sldId id="268" r:id="rId10"/>
    <p:sldId id="257" r:id="rId11"/>
    <p:sldId id="258" r:id="rId12"/>
    <p:sldId id="264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91A32-DC5B-4917-A2B0-B74934C0237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D74FE-33AE-4A54-B410-F0FBDABE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1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D74FE-33AE-4A54-B410-F0FBDABE55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898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013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28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316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165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332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498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859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443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82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678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37728-E87F-4C7C-A5D0-43ACCCE69042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5E62-AE09-480B-9929-B4A3FF770CA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249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" y="265176"/>
            <a:ext cx="12194056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 دوده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826"/>
            <a:ext cx="10515600" cy="5576551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Nazanin" panose="00000400000000000000" pitchFamily="2" charset="-78"/>
              </a:rPr>
              <a:t>انواع دوده</a:t>
            </a: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صنعتی: تحت شرایط کنترل شده و دارای بیش از 97% کربن</a:t>
            </a: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غیر صنعتی: فرایند جانبی ناخواسته و بدون کنترل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تاثیر کلی افزودن دوده بر اتواع خواص:</a:t>
            </a: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مکانیکی: فرسایش،سایش،خراش و شکست</a:t>
            </a: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الکتریکی: رسانایی</a:t>
            </a: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عبور دهی نور: محافظت در برابر </a:t>
            </a:r>
            <a:r>
              <a:rPr lang="en-US" sz="1800" dirty="0" smtClean="0">
                <a:cs typeface="B Nazanin" panose="00000400000000000000" pitchFamily="2" charset="-78"/>
              </a:rPr>
              <a:t>UV</a:t>
            </a:r>
            <a:endParaRPr lang="fa-IR" sz="1800" dirty="0" smtClean="0">
              <a:cs typeface="B Nazanin" panose="00000400000000000000" pitchFamily="2" charset="-78"/>
            </a:endParaRP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رنگ: رنگ دهی، جوهر و چاپ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Nazanin" panose="00000400000000000000" pitchFamily="2" charset="-78"/>
              </a:rPr>
              <a:t>صنعت لاستیک 80% دوده صنعتی دنیا را مصرف می کند.</a:t>
            </a:r>
          </a:p>
          <a:p>
            <a:r>
              <a:rPr lang="fa-IR" sz="2400" dirty="0" smtClean="0">
                <a:cs typeface="B Nazanin" panose="00000400000000000000" pitchFamily="2" charset="-78"/>
              </a:rPr>
              <a:t>خواص مهم دوده:</a:t>
            </a: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عدد جذب ید</a:t>
            </a: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عدد جذب </a:t>
            </a:r>
            <a:r>
              <a:rPr lang="en-US" sz="1800" dirty="0" smtClean="0">
                <a:cs typeface="B Nazanin" panose="00000400000000000000" pitchFamily="2" charset="-78"/>
              </a:rPr>
              <a:t>DBP</a:t>
            </a:r>
            <a:r>
              <a:rPr lang="fa-IR" sz="1800" dirty="0" smtClean="0">
                <a:cs typeface="B Nazanin" panose="00000400000000000000" pitchFamily="2" charset="-78"/>
              </a:rPr>
              <a:t>: مرتبط با پخت لاستیک</a:t>
            </a: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درصد وزنی رطوبت جذب شده</a:t>
            </a: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دانسیته تخلخل</a:t>
            </a:r>
          </a:p>
          <a:p>
            <a:pPr lvl="1"/>
            <a:r>
              <a:rPr lang="fa-IR" sz="1800" dirty="0" smtClean="0">
                <a:cs typeface="B Nazanin" panose="00000400000000000000" pitchFamily="2" charset="-78"/>
              </a:rPr>
              <a:t>اندازه ذرات و توزیع اندازه ذرات</a:t>
            </a:r>
            <a:endParaRPr lang="fa-IR" sz="1800" dirty="0">
              <a:cs typeface="B Nazanin" panose="00000400000000000000" pitchFamily="2" charset="-78"/>
            </a:endParaRPr>
          </a:p>
        </p:txBody>
      </p:sp>
      <p:pic>
        <p:nvPicPr>
          <p:cNvPr id="5122" name="Picture 2" descr="نتیجه تصویری برای carbon 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99477"/>
            <a:ext cx="4899991" cy="38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انواع دوده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1-  گرید لاستیک 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انواع گرید لاستیک</a:t>
            </a:r>
          </a:p>
          <a:p>
            <a:pPr lvl="1"/>
            <a:endParaRPr lang="fa-IR" dirty="0">
              <a:cs typeface="B Nazanin" panose="00000400000000000000" pitchFamily="2" charset="-78"/>
            </a:endParaRPr>
          </a:p>
          <a:p>
            <a:pPr lvl="1"/>
            <a:endParaRPr lang="fa-IR" dirty="0" smtClean="0">
              <a:cs typeface="B Nazanin" panose="00000400000000000000" pitchFamily="2" charset="-78"/>
            </a:endParaRP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تولید کنندگان ایرانی: پارس، فام (صدف)، کربن ایران، سیمرغ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2- گرید پلاستیک</a:t>
            </a:r>
          </a:p>
          <a:p>
            <a:pPr marL="457200" lvl="1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مشخصات گرید پلاستیک (دیتاشیت اوریون)</a:t>
            </a:r>
          </a:p>
          <a:p>
            <a:pPr marL="457200" lvl="1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تولید کنندگان قابل دسترس: فام (صدف)، اوریون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273543"/>
              </p:ext>
            </p:extLst>
          </p:nvPr>
        </p:nvGraphicFramePr>
        <p:xfrm>
          <a:off x="748048" y="2725319"/>
          <a:ext cx="10515600" cy="5181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</a:tblGrid>
              <a:tr h="179705"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N-660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N-550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N-539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N-375</a:t>
                      </a:r>
                      <a:endParaRPr lang="en-US" sz="1600" dirty="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N-347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N-339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N-330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N-326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N-220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نوع دوده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79705"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کاربرد عمومی 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اکستروژن سریع 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اکستروژن سریع با ساختمان پایین 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000" dirty="0">
                          <a:effectLst/>
                          <a:cs typeface="B Nazanin" panose="00000400000000000000" pitchFamily="2" charset="-78"/>
                        </a:rPr>
                        <a:t>مقاومت سایش بالا ساختمان بالا</a:t>
                      </a:r>
                      <a:endParaRPr lang="en-US" sz="1600" dirty="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مقاومت سایشی بالا با ساختمان بالا 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مقاومت سایش بالا ساختمان بالا 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مقاومت سایش بالا 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مقاومت سایشی خوب با ساختمان پایین 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مقاومت سایش بسیار زیاد </a:t>
                      </a:r>
                      <a:endParaRPr lang="en-US" sz="160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750"/>
                        </a:spcAft>
                      </a:pPr>
                      <a:r>
                        <a:rPr lang="fa-IR" sz="1000" dirty="0">
                          <a:effectLst/>
                          <a:cs typeface="B Nazanin" panose="00000400000000000000" pitchFamily="2" charset="-78"/>
                        </a:rPr>
                        <a:t>مشخصات</a:t>
                      </a:r>
                      <a:endParaRPr lang="en-US" sz="1600" dirty="0">
                        <a:effectLst/>
                        <a:latin typeface="B Zar" panose="00000400000000000000" pitchFamily="2" charset="-78"/>
                        <a:ea typeface="B Zar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7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520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مشخصات مستربچ مشکی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100"/>
            <a:ext cx="10515600" cy="5164429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پخش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پوشش: با افزایش اندازه ذرات دوده این خاصیت ضعیف می گردد.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نقطه ذوب: همخوانی با محصول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سازگاری با محصول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رئولوژیک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جنس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پایداری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حرارتی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درصد افزودنی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اندازه ذرات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خلوص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791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آزمون ها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622"/>
            <a:ext cx="10515600" cy="5077451"/>
          </a:xfrm>
        </p:spPr>
        <p:txBody>
          <a:bodyPr>
            <a:normAutofit lnSpcReduction="10000"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مستربچ مشکی</a:t>
            </a:r>
          </a:p>
          <a:p>
            <a:pPr lvl="1"/>
            <a:r>
              <a:rPr lang="en-US" dirty="0" smtClean="0">
                <a:cs typeface="B Nazanin" panose="00000400000000000000" pitchFamily="2" charset="-78"/>
              </a:rPr>
              <a:t>Dispersion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</a:p>
          <a:p>
            <a:pPr lvl="1"/>
            <a:r>
              <a:rPr lang="en-US" dirty="0" smtClean="0">
                <a:cs typeface="B Nazanin" panose="00000400000000000000" pitchFamily="2" charset="-78"/>
              </a:rPr>
              <a:t>DSC / OIT</a:t>
            </a:r>
          </a:p>
          <a:p>
            <a:pPr lvl="1"/>
            <a:r>
              <a:rPr lang="en-US" dirty="0" smtClean="0">
                <a:cs typeface="B Nazanin" panose="00000400000000000000" pitchFamily="2" charset="-78"/>
              </a:rPr>
              <a:t>Colorimetry</a:t>
            </a:r>
          </a:p>
          <a:p>
            <a:pPr lvl="1"/>
            <a:r>
              <a:rPr lang="en-US" dirty="0" smtClean="0">
                <a:cs typeface="B Nazanin" panose="00000400000000000000" pitchFamily="2" charset="-78"/>
              </a:rPr>
              <a:t>Density</a:t>
            </a:r>
            <a:endParaRPr lang="fa-IR" dirty="0" smtClean="0">
              <a:cs typeface="B Nazanin" panose="00000400000000000000" pitchFamily="2" charset="-78"/>
            </a:endParaRPr>
          </a:p>
          <a:p>
            <a:pPr lvl="1"/>
            <a:r>
              <a:rPr lang="en-US" dirty="0" smtClean="0">
                <a:cs typeface="B Nazanin" panose="00000400000000000000" pitchFamily="2" charset="-78"/>
              </a:rPr>
              <a:t>MFI</a:t>
            </a:r>
            <a:endParaRPr lang="fa-IR" dirty="0" smtClean="0">
              <a:cs typeface="B Nazanin" panose="00000400000000000000" pitchFamily="2" charset="-78"/>
            </a:endParaRPr>
          </a:p>
          <a:p>
            <a:pPr lvl="1"/>
            <a:r>
              <a:rPr lang="en-US" dirty="0" err="1" smtClean="0">
                <a:cs typeface="B Nazanin" panose="00000400000000000000" pitchFamily="2" charset="-78"/>
              </a:rPr>
              <a:t>CarbonBlack</a:t>
            </a:r>
            <a:r>
              <a:rPr lang="en-US" dirty="0" smtClean="0">
                <a:cs typeface="B Nazanin" panose="00000400000000000000" pitchFamily="2" charset="-78"/>
              </a:rPr>
              <a:t> Content</a:t>
            </a:r>
            <a:endParaRPr lang="fa-IR" dirty="0" smtClean="0">
              <a:cs typeface="B Nazanin" panose="00000400000000000000" pitchFamily="2" charset="-78"/>
            </a:endParaRPr>
          </a:p>
          <a:p>
            <a:pPr lvl="1"/>
            <a:r>
              <a:rPr lang="en-US" dirty="0" smtClean="0">
                <a:cs typeface="B Nazanin" panose="00000400000000000000" pitchFamily="2" charset="-78"/>
              </a:rPr>
              <a:t>Filler Content</a:t>
            </a:r>
            <a:endParaRPr lang="fa-IR" dirty="0" smtClean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محصول نهایی</a:t>
            </a:r>
          </a:p>
          <a:p>
            <a:pPr lvl="1"/>
            <a:r>
              <a:rPr lang="fa-IR" dirty="0">
                <a:cs typeface="B Nazanin" panose="00000400000000000000" pitchFamily="2" charset="-78"/>
              </a:rPr>
              <a:t>پوشش لوله های فولادی</a:t>
            </a:r>
          </a:p>
          <a:p>
            <a:pPr lvl="1"/>
            <a:r>
              <a:rPr lang="fa-IR" dirty="0">
                <a:cs typeface="B Nazanin" panose="00000400000000000000" pitchFamily="2" charset="-78"/>
              </a:rPr>
              <a:t>لوله های انتقال آب</a:t>
            </a:r>
          </a:p>
          <a:p>
            <a:pPr lvl="1"/>
            <a:r>
              <a:rPr lang="fa-IR" dirty="0">
                <a:cs typeface="B Nazanin" panose="00000400000000000000" pitchFamily="2" charset="-78"/>
              </a:rPr>
              <a:t>لوله های انتقال گاز</a:t>
            </a:r>
          </a:p>
          <a:p>
            <a:pPr lvl="1"/>
            <a:r>
              <a:rPr lang="fa-IR" dirty="0">
                <a:cs typeface="B Nazanin" panose="00000400000000000000" pitchFamily="2" charset="-78"/>
              </a:rPr>
              <a:t>نوارهای </a:t>
            </a:r>
            <a:r>
              <a:rPr lang="fa-IR" dirty="0" smtClean="0">
                <a:cs typeface="B Nazanin" panose="00000400000000000000" pitchFamily="2" charset="-78"/>
              </a:rPr>
              <a:t>آبرسانی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910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علت های بروز مشکل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45"/>
            <a:ext cx="10515600" cy="4351338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تغییرات فرایندی (نوسان)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تمیز نبودن دستگاه (ورودی های مواد)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ناسازگاری مواد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رطوبت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کم بودن مقاومت دمایی پایه و دوده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ویژگی های فرایندی تولید محصول نهایی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اختلاط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کنترل دمایی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626400"/>
            <a:ext cx="10515600" cy="252781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cs typeface="B Titr" panose="00000700000000000000" pitchFamily="2" charset="-78"/>
              </a:rPr>
              <a:t>استفاده از کربنات کلسیم در مستربچ مشکی</a:t>
            </a:r>
          </a:p>
          <a:p>
            <a:endParaRPr lang="fa-I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تا 10% از کربنات کلسیم با مش ریزتر از 1000 تاثیر چندانی بر کیفیت ندارد.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B Nazanin" panose="00000400000000000000" pitchFamily="2" charset="-78"/>
              </a:rPr>
              <a:t>رنگ و خواص به شرط پوشش خوب دوده تحت تاثیر قرار نمیگیرند.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821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19" y="2580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مستربچ های  افزودنی</a:t>
            </a:r>
            <a:endParaRPr lang="fa-IR" sz="6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3679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لیزکننده، آنتی بلاک و آنتی استاتیک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تعاریف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1028" name="Picture 4" descr="https://encrypted-tbn0.gstatic.com/images?q=tbn:ANd9GcSHNk2PYUfnbxYNkJx0DiozbvEtQKfUztkiVNwcD_boW-jNmcgsUA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4" y="1987751"/>
            <a:ext cx="3927028" cy="294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7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آنتی </a:t>
            </a:r>
            <a:r>
              <a:rPr lang="en-US" b="1" dirty="0" smtClean="0">
                <a:cs typeface="B Titr" panose="00000700000000000000" pitchFamily="2" charset="-78"/>
              </a:rPr>
              <a:t>UV</a:t>
            </a:r>
            <a:r>
              <a:rPr lang="fa-IR" dirty="0" smtClean="0">
                <a:cs typeface="B Titr" panose="00000700000000000000" pitchFamily="2" charset="-78"/>
              </a:rPr>
              <a:t> و آنتی اکسیدان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2056" name="Picture 8" descr="نتیجه تصویری برای OXIDATION IN POLYMERS ANTIOXID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52" y="1690688"/>
            <a:ext cx="4480775" cy="49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2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ضد مه و جاذب </a:t>
            </a:r>
            <a:r>
              <a:rPr lang="en-US" b="1" dirty="0" smtClean="0">
                <a:cs typeface="B Titr" panose="00000700000000000000" pitchFamily="2" charset="-78"/>
              </a:rPr>
              <a:t>IR</a:t>
            </a:r>
            <a:endParaRPr lang="fa-IR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3074" name="Picture 2" descr="نتیجه تصویری برای فیلم گلخان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"/>
          <a:stretch/>
        </p:blipFill>
        <p:spPr bwMode="auto">
          <a:xfrm>
            <a:off x="838200" y="1565027"/>
            <a:ext cx="5176279" cy="339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69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شفاف کننده و براق کننده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098" name="Picture 2" descr="https://lh3.googleusercontent.com/proxy/7FA3kfPVqnz-k1IYCVaAkcdHHxKrTOrsDZKZk3He6EIWM9GoY0mtURzEzPlojEho8IsHS99P7Mymr7bu7Ts0JUMwb8eL_LQ-7vIOZLlO6CTpLrrsuxOlm9PBZOXQnhmiaGYy-dKz_C7xj12Kaax3nKYflyQzEvl5Qd181YIv6j12wMgDGi83xeDSIX04of9DP0sfMfeKFJviO841EesWhnYOel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3" y="4056855"/>
            <a:ext cx="38004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R-aQ218SudQ3mMEGFt0R9y5Yag38rdPVirO_xGHObKIVDJqfIp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60" y="1825625"/>
            <a:ext cx="28956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7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8547" y="375389"/>
            <a:ext cx="9144000" cy="84810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mtClean="0">
                <a:cs typeface="B Titr" panose="00000700000000000000" pitchFamily="2" charset="-78"/>
              </a:rPr>
              <a:t>فهرست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98243" y="187626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>
                <a:cs typeface="B Nazanin" panose="00000400000000000000" pitchFamily="2" charset="-78"/>
              </a:rPr>
              <a:t>کلیات</a:t>
            </a:r>
          </a:p>
          <a:p>
            <a:r>
              <a:rPr lang="fa-IR" smtClean="0">
                <a:cs typeface="B Nazanin" panose="00000400000000000000" pitchFamily="2" charset="-78"/>
              </a:rPr>
              <a:t>مستربچ مشکی</a:t>
            </a:r>
          </a:p>
          <a:p>
            <a:r>
              <a:rPr lang="fa-IR" smtClean="0">
                <a:cs typeface="B Nazanin" panose="00000400000000000000" pitchFamily="2" charset="-78"/>
              </a:rPr>
              <a:t>مستربچ های افزودنی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7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کمک فرآیند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5122" name="Picture 2" descr="http://rakhshanpolymer.com/wp-content/uploads/2018/05/2-Figure1-1-147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41" y="1027906"/>
            <a:ext cx="2458836" cy="50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9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تمیز کننده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6146" name="Picture 2" descr="https://encrypted-tbn0.gstatic.com/images?q=tbn:ANd9GcTumtUd3vA7fkwfLVdcLRPEZs8nJkwV8H5VoO3zPFaXZjI1swf5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0" y="1195589"/>
            <a:ext cx="633874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25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تاخیر انداز شعله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7170" name="Picture 2" descr="http://padenapolymer.com/wp-content/uploads/2017/07/denaadd-p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54" y="1518834"/>
            <a:ext cx="4678824" cy="32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95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زیست تخریب پذیر کننده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8198" name="Picture 6" descr="http://www.prayagmb.com/wp-content/uploads/2016/09/Oxobiodegradable-Masterb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55" y="1690688"/>
            <a:ext cx="242887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2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بهبود ضربه و کاهش خراش پذیری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9218" name="Picture 2" descr="https://www.polymeresabz.com/wp-content/uploads/2017/12/photo_2017-12-12_10-13-09-575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690688"/>
            <a:ext cx="5476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96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سازگار کننده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01" y="1027906"/>
            <a:ext cx="4162425" cy="218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01" y="3871912"/>
            <a:ext cx="38766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1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مستربچ تغییر </a:t>
            </a:r>
            <a:r>
              <a:rPr lang="en-US" b="1" dirty="0" smtClean="0">
                <a:cs typeface="B Titr" panose="00000700000000000000" pitchFamily="2" charset="-78"/>
              </a:rPr>
              <a:t>MFI</a:t>
            </a:r>
            <a:endParaRPr lang="fa-IR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درصد مصرف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کاربردها</a:t>
            </a:r>
          </a:p>
          <a:p>
            <a:endParaRPr lang="fa-IR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وجود تولیدکننده داخلی یا وارداتی بودن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10244" name="Picture 4" descr="https://encrypted-tbn0.gstatic.com/images?q=tbn:ANd9GcSS3aoqPwcQoB6zhic2H0PkhpIdyu9ALw6JqoTI5dXoLGYK9kDGiQ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3" y="1247842"/>
            <a:ext cx="4258739" cy="35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67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960" y="3378781"/>
            <a:ext cx="4849969" cy="1325563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با تشکر از توجه شما</a:t>
            </a:r>
            <a:endParaRPr lang="fa-IR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05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19" y="2580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کلیات</a:t>
            </a:r>
            <a:endParaRPr lang="fa-IR" sz="6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9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xpcb.com/hs-fs/hubfs/Color%20Streaks%20on%20blue%20plastic.png?width=865&amp;name=Color%20Streaks%20on%20blue%20plas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77050"/>
            <a:ext cx="4583850" cy="34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چرا مستربچ؟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پخش بهتر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کمک به حفظ پایداری شیمیایی ماده افزودنی (بخصوص در بحث انبار داری)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پیوستگی رنگ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سلامتی نیروی انسانی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جلوگیری از آلودگی محیط کار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تسهیل فرآیند در زمان تولید پیوسته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34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تولید مستربچ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اجزای اصلی مستربچ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افزودنی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حامل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بهبود دهنده پخش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سازگار کننده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افزودنی های حفظ خواص و سهولت فرایند</a:t>
            </a:r>
          </a:p>
        </p:txBody>
      </p:sp>
      <p:pic>
        <p:nvPicPr>
          <p:cNvPr id="2054" name="Picture 6" descr="The European  Pigment Industry  Heads for a  Major Shak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9966"/>
            <a:ext cx="5292188" cy="28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8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انتخاب پایه مستربچ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دو عامل مهم در انتخاب پایه مستربچ</a:t>
            </a:r>
          </a:p>
          <a:p>
            <a:pPr marL="457200" lvl="1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1- جنس: مشابهت با گرید محصول تولیدی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en-US" dirty="0" smtClean="0">
                <a:cs typeface="B Nazanin" panose="00000400000000000000" pitchFamily="2" charset="-78"/>
              </a:rPr>
              <a:t>PE</a:t>
            </a:r>
            <a:r>
              <a:rPr lang="fa-IR" dirty="0" smtClean="0">
                <a:cs typeface="B Nazanin" panose="00000400000000000000" pitchFamily="2" charset="-78"/>
              </a:rPr>
              <a:t> و </a:t>
            </a:r>
            <a:r>
              <a:rPr lang="en-US" dirty="0" smtClean="0">
                <a:cs typeface="B Nazanin" panose="00000400000000000000" pitchFamily="2" charset="-78"/>
              </a:rPr>
              <a:t>PP</a:t>
            </a:r>
            <a:r>
              <a:rPr lang="fa-IR" dirty="0" smtClean="0">
                <a:cs typeface="B Nazanin" panose="00000400000000000000" pitchFamily="2" charset="-78"/>
              </a:rPr>
              <a:t> گرید </a:t>
            </a:r>
            <a:r>
              <a:rPr lang="en-US" dirty="0" smtClean="0">
                <a:cs typeface="B Nazanin" panose="00000400000000000000" pitchFamily="2" charset="-78"/>
              </a:rPr>
              <a:t>LDPE</a:t>
            </a:r>
            <a:r>
              <a:rPr lang="fa-IR" dirty="0" smtClean="0">
                <a:cs typeface="B Nazanin" panose="00000400000000000000" pitchFamily="2" charset="-78"/>
              </a:rPr>
              <a:t> بهتر است.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در</a:t>
            </a:r>
            <a:r>
              <a:rPr lang="en-US" dirty="0" smtClean="0">
                <a:cs typeface="B Nazanin" panose="00000400000000000000" pitchFamily="2" charset="-78"/>
              </a:rPr>
              <a:t>PP </a:t>
            </a:r>
            <a:r>
              <a:rPr lang="fa-IR" dirty="0" smtClean="0">
                <a:cs typeface="B Nazanin" panose="00000400000000000000" pitchFamily="2" charset="-78"/>
              </a:rPr>
              <a:t> مستربچ با پایه </a:t>
            </a:r>
            <a:r>
              <a:rPr lang="en-US" dirty="0" smtClean="0">
                <a:cs typeface="B Nazanin" panose="00000400000000000000" pitchFamily="2" charset="-78"/>
              </a:rPr>
              <a:t>LLDPE</a:t>
            </a:r>
            <a:r>
              <a:rPr lang="fa-IR" dirty="0" smtClean="0">
                <a:cs typeface="B Nazanin" panose="00000400000000000000" pitchFamily="2" charset="-78"/>
              </a:rPr>
              <a:t> و </a:t>
            </a:r>
            <a:r>
              <a:rPr lang="en-US" dirty="0" smtClean="0">
                <a:cs typeface="B Nazanin" panose="00000400000000000000" pitchFamily="2" charset="-78"/>
              </a:rPr>
              <a:t>HDPE</a:t>
            </a:r>
            <a:r>
              <a:rPr lang="fa-IR" dirty="0" smtClean="0">
                <a:cs typeface="B Nazanin" panose="00000400000000000000" pitchFamily="2" charset="-78"/>
              </a:rPr>
              <a:t> نتیجه خوبی نمی دهند.</a:t>
            </a:r>
          </a:p>
          <a:p>
            <a:pPr marL="457200" lvl="1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2-نوع فرآیند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تزریق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اکستروژن</a:t>
            </a:r>
          </a:p>
          <a:p>
            <a:pPr lvl="3"/>
            <a:r>
              <a:rPr lang="fa-IR" dirty="0" smtClean="0">
                <a:cs typeface="B Nazanin" panose="00000400000000000000" pitchFamily="2" charset="-78"/>
              </a:rPr>
              <a:t>فیلم</a:t>
            </a:r>
          </a:p>
          <a:p>
            <a:pPr lvl="3"/>
            <a:r>
              <a:rPr lang="fa-IR" dirty="0" smtClean="0">
                <a:cs typeface="B Nazanin" panose="00000400000000000000" pitchFamily="2" charset="-78"/>
              </a:rPr>
              <a:t>پروفیل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خواص موثر در انتخاب پایه</a:t>
            </a:r>
          </a:p>
          <a:p>
            <a:pPr lvl="1"/>
            <a:r>
              <a:rPr lang="en-US" dirty="0" smtClean="0">
                <a:cs typeface="B Nazanin" panose="00000400000000000000" pitchFamily="2" charset="-78"/>
              </a:rPr>
              <a:t>MFI</a:t>
            </a:r>
          </a:p>
          <a:p>
            <a:pPr lvl="1"/>
            <a:r>
              <a:rPr lang="en-US" dirty="0" smtClean="0">
                <a:cs typeface="B Nazanin" panose="00000400000000000000" pitchFamily="2" charset="-78"/>
              </a:rPr>
              <a:t>OIT</a:t>
            </a:r>
            <a:endParaRPr lang="fa-IR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312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روش های تولید مستربچ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1690687"/>
            <a:ext cx="10515600" cy="495481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cs typeface="B Nazanin" panose="00000400000000000000" pitchFamily="2" charset="-78"/>
              </a:rPr>
              <a:t>Co-Kneader</a:t>
            </a:r>
            <a:r>
              <a:rPr lang="fa-IR" b="1" dirty="0" smtClean="0">
                <a:cs typeface="B Nazanin" panose="00000400000000000000" pitchFamily="2" charset="-78"/>
              </a:rPr>
              <a:t> (بنبوری، فارل روتر)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توضیح فرایند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نیروی برشی و اختلاط بالا در تیجه پخش خیلی خوب، حجم تولید بالا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مصرف انرژی بالا، هزینه تولید بالا، غیر پیوسته، دوزینگ ضعیف، آلودگی بالا در محیط کار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پر کاربرد ترین در صنعت لاستیک</a:t>
            </a:r>
          </a:p>
          <a:p>
            <a:r>
              <a:rPr lang="en-US" b="1" dirty="0" smtClean="0">
                <a:cs typeface="B Nazanin" panose="00000400000000000000" pitchFamily="2" charset="-78"/>
              </a:rPr>
              <a:t>Twin screw extruder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توضیح فرایند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نیروی برشی و اختلاط بالا در تیجه پخش خیلی خوب، دوزینگ خوب، پیوسته، آلودگی کم در محیط کار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مصرف انرژی بالا، هزینه تولید بالا، حجم تولید پایین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پر کاربرد ترین در صنعت پلاستیک و نساجی</a:t>
            </a:r>
          </a:p>
          <a:p>
            <a:r>
              <a:rPr lang="en-US" b="1" dirty="0" smtClean="0">
                <a:cs typeface="B Nazanin" panose="00000400000000000000" pitchFamily="2" charset="-78"/>
              </a:rPr>
              <a:t>Single screw extruder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توضیح فرایند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هزینه تولید پایین، مصرف انرژی کم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نیروی برشی و اختلاط پایین در تیجه پخش خیلی ضعیف، غیر پیوسته، دوزینگ ضعیف، آلودگی بالا در محیط کار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پر کاربرد ترین در صنایع با حساسیت کیفی کم و قطعات تزریقی بزرگ</a:t>
            </a:r>
          </a:p>
          <a:p>
            <a:pPr marL="0" indent="0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 smtClean="0">
              <a:cs typeface="B Nazanin" panose="00000400000000000000" pitchFamily="2" charset="-78"/>
            </a:endParaRPr>
          </a:p>
        </p:txBody>
      </p:sp>
      <p:pic>
        <p:nvPicPr>
          <p:cNvPr id="3074" name="Picture 2" descr="https://sc01.alicdn.com/kf/HTB1hQebXYr1gK0jSZR0q6zP8XXau/75L-Banbury-mixer-Rubber-kneader-machine-used.jpg_350x3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5" y="1208758"/>
            <a:ext cx="2742127" cy="27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نتیجه تصویری برای twin screw extrud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2" y="3468955"/>
            <a:ext cx="3251915" cy="32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5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روش های بهبود کیفیت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252"/>
            <a:ext cx="10515600" cy="3361385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نگهداری بیشتر در فرایند 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کاهش دمای </a:t>
            </a:r>
            <a:r>
              <a:rPr lang="en-US" dirty="0" smtClean="0">
                <a:cs typeface="B Nazanin" panose="00000400000000000000" pitchFamily="2" charset="-78"/>
              </a:rPr>
              <a:t>DIE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چیدمان ماردون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افزایش خوراک دستگاه (</a:t>
            </a:r>
            <a:r>
              <a:rPr lang="en-US" dirty="0" smtClean="0">
                <a:cs typeface="B Nazanin" panose="00000400000000000000" pitchFamily="2" charset="-78"/>
              </a:rPr>
              <a:t>Filling Factor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استفاده از دستگاهی با قدرت موتور بالاتر (</a:t>
            </a:r>
            <a:r>
              <a:rPr lang="en-US" dirty="0" smtClean="0">
                <a:cs typeface="B Nazanin" panose="00000400000000000000" pitchFamily="2" charset="-78"/>
              </a:rPr>
              <a:t>HIGH TORQUE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افزایش تعداد مراحل فرایند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انتخاب پایه مناسب و انتخاب شکل پایه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تغذیه مناسب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100" name="Picture 4" descr="نتیجه تصویری برای twin screw seg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9" y="3653096"/>
            <a:ext cx="3785360" cy="223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1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19" y="2580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مستربچ مشکی</a:t>
            </a:r>
            <a:endParaRPr lang="fa-IR" sz="6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722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807</Words>
  <Application>Microsoft Office PowerPoint</Application>
  <PresentationFormat>Widescreen</PresentationFormat>
  <Paragraphs>234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 Nazanin</vt:lpstr>
      <vt:lpstr>B Titr</vt:lpstr>
      <vt:lpstr>B Zar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کلیات</vt:lpstr>
      <vt:lpstr>چرا مستربچ؟</vt:lpstr>
      <vt:lpstr>تولید مستربچ</vt:lpstr>
      <vt:lpstr>انتخاب پایه مستربچ</vt:lpstr>
      <vt:lpstr>روش های تولید مستربچ</vt:lpstr>
      <vt:lpstr>روش های بهبود کیفیت</vt:lpstr>
      <vt:lpstr>مستربچ مشکی</vt:lpstr>
      <vt:lpstr> دوده</vt:lpstr>
      <vt:lpstr>انواع دوده</vt:lpstr>
      <vt:lpstr>مشخصات مستربچ مشکی</vt:lpstr>
      <vt:lpstr>آزمون ها</vt:lpstr>
      <vt:lpstr>علت های بروز مشکل</vt:lpstr>
      <vt:lpstr>مستربچ های  افزودنی</vt:lpstr>
      <vt:lpstr>مستربچ لیزکننده، آنتی بلاک و آنتی استاتیک</vt:lpstr>
      <vt:lpstr>مستربچ آنتی UV و آنتی اکسیدان</vt:lpstr>
      <vt:lpstr>مستربچ ضد مه و جاذب IR</vt:lpstr>
      <vt:lpstr>مستربچ شفاف کننده و براق کننده</vt:lpstr>
      <vt:lpstr>مستربچ کمک فرآیند</vt:lpstr>
      <vt:lpstr>مستربچ تمیز کننده</vt:lpstr>
      <vt:lpstr>مستربچ تاخیر انداز شعله</vt:lpstr>
      <vt:lpstr>مستربچ زیست تخریب پذیر کننده</vt:lpstr>
      <vt:lpstr>مستربچ بهبود ضربه و کاهش خراش پذیری</vt:lpstr>
      <vt:lpstr>مستربچ سازگار کننده</vt:lpstr>
      <vt:lpstr>مستربچ تغییر MFI</vt:lpstr>
      <vt:lpstr>با تشکر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فهرست</dc:title>
  <dc:creator>Mostafa Shirani</dc:creator>
  <cp:lastModifiedBy>Mahmoud Haghverdi</cp:lastModifiedBy>
  <cp:revision>72</cp:revision>
  <dcterms:created xsi:type="dcterms:W3CDTF">2020-02-16T06:49:47Z</dcterms:created>
  <dcterms:modified xsi:type="dcterms:W3CDTF">2020-02-17T04:12:25Z</dcterms:modified>
</cp:coreProperties>
</file>